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6" r:id="rId3"/>
    <p:sldId id="291" r:id="rId4"/>
    <p:sldId id="258" r:id="rId5"/>
    <p:sldId id="292" r:id="rId6"/>
    <p:sldId id="259" r:id="rId7"/>
    <p:sldId id="262" r:id="rId8"/>
    <p:sldId id="263" r:id="rId9"/>
    <p:sldId id="293" r:id="rId10"/>
    <p:sldId id="260" r:id="rId11"/>
    <p:sldId id="261" r:id="rId12"/>
    <p:sldId id="264" r:id="rId13"/>
    <p:sldId id="265" r:id="rId14"/>
  </p:sldIdLst>
  <p:sldSz cx="12192000" cy="6858000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AC0A4B-C344-48DC-ADA8-18B583CB1729}">
  <a:tblStyle styleId="{E2AC0A4B-C344-48DC-ADA8-18B583CB17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012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35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942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15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ei.noaa.gov/acces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aws.amazon.com/AmazonRDS/latest/UserGuide/PostgreSQL-Lambda.html" TargetMode="External"/><Relationship Id="rId4" Type="http://schemas.openxmlformats.org/officeDocument/2006/relationships/hyperlink" Target="https://www.youtube.com/watch?v=I_fTQTsz2n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openxmlformats.org/officeDocument/2006/relationships/hyperlink" Target="https://app.powerbi.com/groups/me/apps/3435252d-79aa-41b6-83e0-ffffc42a1413/reports/c9a9bcc9-fc7e-4da2-8d67-3fc60adbc30f/5a654418b780c6edde18?ctid=026f27ed-24eb-47b8-bd91-c707a6826e70&amp;experience=power-bi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openxmlformats.org/officeDocument/2006/relationships/hyperlink" Target="https://www.ncei.noaa.gov/" TargetMode="External"/><Relationship Id="rId19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hyperlink" Target="https://eagle-i.doe.gov/login" TargetMode="Externa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4499" y="3849131"/>
            <a:ext cx="2638761" cy="1786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3"/>
          <p:cNvCxnSpPr/>
          <p:nvPr/>
        </p:nvCxnSpPr>
        <p:spPr>
          <a:xfrm>
            <a:off x="11887200" y="870008"/>
            <a:ext cx="0" cy="544766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>
            <a:off x="5629564" y="863464"/>
            <a:ext cx="0" cy="538032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3"/>
          <p:cNvSpPr txBox="1"/>
          <p:nvPr/>
        </p:nvSpPr>
        <p:spPr>
          <a:xfrm>
            <a:off x="5910834" y="2995175"/>
            <a:ext cx="1637631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Alan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958193" y="5829350"/>
            <a:ext cx="2638760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Bryan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5974499" y="5829350"/>
            <a:ext cx="2638760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Bhagya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9968299" y="2972797"/>
            <a:ext cx="1554914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1731810" y="4544510"/>
            <a:ext cx="362114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PSEG RUTGERS ANALYTICS BOOTCAMP PROGRAM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PROJECT 04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177207" y="2368560"/>
            <a:ext cx="40610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POWER OUTAGE LIKELINESS ANALYSIS IMPACTED BY HISTORICAL STORM DATA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3526610" y="6329846"/>
            <a:ext cx="27562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27 JUNE 2024</a:t>
            </a:r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1688264" y="5480965"/>
            <a:ext cx="364455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13"/>
          <p:cNvCxnSpPr/>
          <p:nvPr/>
        </p:nvCxnSpPr>
        <p:spPr>
          <a:xfrm>
            <a:off x="1688258" y="6602955"/>
            <a:ext cx="362114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3"/>
          <p:cNvSpPr/>
          <p:nvPr/>
        </p:nvSpPr>
        <p:spPr>
          <a:xfrm>
            <a:off x="461819" y="0"/>
            <a:ext cx="273790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471055" y="242011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TEAM &lt;6&gt;</a:t>
            </a:r>
            <a:endParaRPr/>
          </a:p>
        </p:txBody>
      </p:sp>
      <p:sp>
        <p:nvSpPr>
          <p:cNvPr id="102" name="Google Shape;102;p13"/>
          <p:cNvSpPr txBox="1"/>
          <p:nvPr/>
        </p:nvSpPr>
        <p:spPr>
          <a:xfrm>
            <a:off x="7939799" y="2968724"/>
            <a:ext cx="1720489" cy="338554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Christopher</a:t>
            </a:r>
            <a:endParaRPr/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6177" y="912902"/>
            <a:ext cx="1642288" cy="203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68300" y="927604"/>
            <a:ext cx="1527620" cy="2037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9799" y="908277"/>
            <a:ext cx="1760827" cy="203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69227" y="3752314"/>
            <a:ext cx="2216691" cy="203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BI REPORT - 01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475" y="1475716"/>
            <a:ext cx="9524246" cy="485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588475" y="693342"/>
            <a:ext cx="9524246" cy="95410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POWER BI REPORT – Number of customers out of power by Outage Event Type in year 2014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Power outages in United States attributing to mainly FLOOD, TORNADOES &amp; THUNDERSTORM related events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193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BI REPORT - 02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275" y="1934561"/>
            <a:ext cx="9423903" cy="4538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766275" y="980454"/>
            <a:ext cx="9442765" cy="95410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POWER BI REPORT – Number of customers out of power by State and Outage Event Type Filters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Calibri"/>
              <a:buAutoNum type="alphaLcParenR"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Majority of the power outages in the State of California power outages attributing to FLOOD related events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400"/>
              <a:buFont typeface="Calibri"/>
              <a:buAutoNum type="alphaLcParenR"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North East states like Main &amp; New Hampshire  power outages are due to Debris or Dense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905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>
            <a:off x="471055" y="0"/>
            <a:ext cx="489527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CONCLUSION | ACKNOWLEDGEMENTS</a:t>
            </a:r>
            <a:endParaRPr/>
          </a:p>
        </p:txBody>
      </p:sp>
      <p:pic>
        <p:nvPicPr>
          <p:cNvPr id="230" name="Google Shape;230;p21" descr="Thank You Images - Free Download on Freepi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8592" y="3635813"/>
            <a:ext cx="3074207" cy="288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 descr="The Future Road Sign with dramatic clouds and sky. | Mad Scientist  Laborato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6892" y="1041139"/>
            <a:ext cx="420145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 descr="Profile photo for Rain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5851" y="1306354"/>
            <a:ext cx="1715833" cy="17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/>
        </p:nvSpPr>
        <p:spPr>
          <a:xfrm>
            <a:off x="1271897" y="3105234"/>
            <a:ext cx="1787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Raina Gustafson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1" descr="Profile photo for Sheri Rosalia - 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5696" y="1306354"/>
            <a:ext cx="1715833" cy="17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/>
          <p:nvPr/>
        </p:nvSpPr>
        <p:spPr>
          <a:xfrm>
            <a:off x="3233606" y="3105234"/>
            <a:ext cx="1787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Sheri Rosalia</a:t>
            </a:r>
            <a:endParaRPr/>
          </a:p>
        </p:txBody>
      </p:sp>
      <p:pic>
        <p:nvPicPr>
          <p:cNvPr id="236" name="Google Shape;236;p21" descr="Profile photo for Jeanette Luu - T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8083" y="1306353"/>
            <a:ext cx="1715833" cy="171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5238083" y="3109780"/>
            <a:ext cx="1787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Jeanette Luu</a:t>
            </a:r>
            <a:endParaRPr sz="1800" b="1" i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6855208" y="5069906"/>
            <a:ext cx="2343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Enkhsanaa Sommers</a:t>
            </a:r>
            <a:endParaRPr sz="18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/>
          <p:nvPr/>
        </p:nvSpPr>
        <p:spPr>
          <a:xfrm>
            <a:off x="471055" y="0"/>
            <a:ext cx="489527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436098" y="913172"/>
            <a:ext cx="4853866" cy="1477287"/>
          </a:xfrm>
          <a:prstGeom prst="rect">
            <a:avLst/>
          </a:prstGeom>
          <a:solidFill>
            <a:srgbClr val="DAE3F3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&amp; API</a:t>
            </a:r>
            <a:endParaRPr sz="1800" dirty="0">
              <a:solidFill>
                <a:srgbClr val="1F38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https://www.ncei.noaa.gov/access</a:t>
            </a:r>
            <a:endParaRPr lang="en-US" sz="1800" b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sym typeface="Helvetica Neue"/>
              </a:rPr>
              <a:t>https://www.eia.gov/electricity/</a:t>
            </a:r>
            <a:endParaRPr sz="1800" b="1" u="sng" dirty="0">
              <a:solidFill>
                <a:schemeClr val="hlink"/>
              </a:solidFill>
              <a:latin typeface="Helvetica Neue"/>
              <a:sym typeface="Helvetica Neue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436098" y="2792596"/>
            <a:ext cx="4853866" cy="2031285"/>
          </a:xfrm>
          <a:prstGeom prst="rect">
            <a:avLst/>
          </a:prstGeom>
          <a:solidFill>
            <a:srgbClr val="DAE3F3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</a:t>
            </a:r>
            <a:endParaRPr sz="1800" dirty="0">
              <a:solidFill>
                <a:srgbClr val="1F38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AWS S3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RDS PostgreSQL DB in AWS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RDS connection</a:t>
            </a:r>
            <a:endParaRPr lang="en-US" sz="1800" b="1" u="sng" dirty="0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Power BI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Pandas and </a:t>
            </a:r>
            <a:r>
              <a:rPr lang="en-US" sz="1800" b="1" u="sng" dirty="0" err="1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SciKitLearn</a:t>
            </a:r>
            <a:endParaRPr sz="18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9DCE1D-298B-8411-8782-FF8EE016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1" y="367323"/>
            <a:ext cx="11187289" cy="59762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5" y="0"/>
            <a:ext cx="28632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487824-B59A-1D9A-D3E4-578D78735ADE}"/>
              </a:ext>
            </a:extLst>
          </p:cNvPr>
          <p:cNvSpPr/>
          <p:nvPr/>
        </p:nvSpPr>
        <p:spPr>
          <a:xfrm>
            <a:off x="3460377" y="3101020"/>
            <a:ext cx="2263229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455F7C"/>
                </a:solidFill>
                <a:latin typeface="Open Sans" panose="020F0502020204030204" pitchFamily="34" charset="0"/>
              </a:rPr>
              <a:t>Energy lines under strain during extreme weather </a:t>
            </a:r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F0502020204030204" pitchFamily="34" charset="0"/>
              </a:rPr>
              <a:t>causing power outages</a:t>
            </a:r>
            <a:endParaRPr lang="en-US" sz="1100" b="1" dirty="0">
              <a:solidFill>
                <a:srgbClr val="455F7C"/>
              </a:solidFill>
              <a:latin typeface="Open Sans" panose="020F050202020403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84067F-1B49-48C5-5016-4A8370F56484}"/>
              </a:ext>
            </a:extLst>
          </p:cNvPr>
          <p:cNvSpPr/>
          <p:nvPr/>
        </p:nvSpPr>
        <p:spPr>
          <a:xfrm>
            <a:off x="844216" y="3096922"/>
            <a:ext cx="2426265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F0502020204030204" pitchFamily="34" charset="0"/>
              </a:rPr>
              <a:t>Correlate historic power outage with Storm Data</a:t>
            </a:r>
            <a:endParaRPr lang="en-US" sz="1100" b="1" dirty="0">
              <a:solidFill>
                <a:srgbClr val="7030A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E3BDDA-EAE0-9847-D271-6C90BFAF979D}"/>
              </a:ext>
            </a:extLst>
          </p:cNvPr>
          <p:cNvSpPr/>
          <p:nvPr/>
        </p:nvSpPr>
        <p:spPr>
          <a:xfrm>
            <a:off x="2057349" y="4356848"/>
            <a:ext cx="3139917" cy="10023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i="0" u="none" strike="noStrike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Build Machine Learning models &amp; Data visualization tools to alert potential outages due to a Storm Event</a:t>
            </a:r>
            <a:endParaRPr lang="en-US" sz="11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3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2BB802-B20E-3417-7D19-C3FEEB83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4" y="220444"/>
            <a:ext cx="11912515" cy="65712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6A9DB4-DF3D-0CCA-E4B9-CEF8BD84E481}"/>
              </a:ext>
            </a:extLst>
          </p:cNvPr>
          <p:cNvSpPr/>
          <p:nvPr/>
        </p:nvSpPr>
        <p:spPr>
          <a:xfrm>
            <a:off x="471055" y="0"/>
            <a:ext cx="28632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5239F-69CC-9D4A-27D7-8C40CC07F102}"/>
              </a:ext>
            </a:extLst>
          </p:cNvPr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1786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72118" y="0"/>
            <a:ext cx="179576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351694" y="106148"/>
            <a:ext cx="11840305" cy="36864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DATA ANALYSIS &amp; MACHINE LEARNING DESIGN &amp; TECHNOLOGY ARCHITECTURE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507741" y="970041"/>
            <a:ext cx="2815322" cy="100232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Finding Power Outage data paired with Storm Events for counties in USA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311344" y="516901"/>
            <a:ext cx="12573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DEFINE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5530078" y="521800"/>
            <a:ext cx="12573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GATHER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the Data</a:t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4817152" y="1002009"/>
            <a:ext cx="2548264" cy="100232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Identifying the data sources &amp; Collecting data</a:t>
            </a:r>
            <a:endParaRPr/>
          </a:p>
        </p:txBody>
      </p:sp>
      <p:grpSp>
        <p:nvGrpSpPr>
          <p:cNvPr id="128" name="Google Shape;128;p15"/>
          <p:cNvGrpSpPr/>
          <p:nvPr/>
        </p:nvGrpSpPr>
        <p:grpSpPr>
          <a:xfrm>
            <a:off x="594661" y="2526682"/>
            <a:ext cx="4470987" cy="1187610"/>
            <a:chOff x="7694341" y="1290563"/>
            <a:chExt cx="4081347" cy="979352"/>
          </a:xfrm>
        </p:grpSpPr>
        <p:sp>
          <p:nvSpPr>
            <p:cNvPr id="129" name="Google Shape;129;p15"/>
            <p:cNvSpPr/>
            <p:nvPr/>
          </p:nvSpPr>
          <p:spPr>
            <a:xfrm>
              <a:off x="7694341" y="1290563"/>
              <a:ext cx="4081347" cy="979352"/>
            </a:xfrm>
            <a:prstGeom prst="rect">
              <a:avLst/>
            </a:prstGeom>
            <a:solidFill>
              <a:srgbClr val="F2F2F2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8930592" y="1491754"/>
              <a:ext cx="1845117" cy="612017"/>
              <a:chOff x="4706746" y="2560517"/>
              <a:chExt cx="1845117" cy="612017"/>
            </a:xfrm>
          </p:grpSpPr>
          <p:pic>
            <p:nvPicPr>
              <p:cNvPr id="131" name="Google Shape;131;p15" descr="Rest API icon PNG and SVG Vector Free ...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216670" y="2560517"/>
                <a:ext cx="704293" cy="61201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2" name="Google Shape;132;p15"/>
              <p:cNvCxnSpPr>
                <a:stCxn id="133" idx="3"/>
                <a:endCxn id="131" idx="1"/>
              </p:cNvCxnSpPr>
              <p:nvPr/>
            </p:nvCxnSpPr>
            <p:spPr>
              <a:xfrm>
                <a:off x="4706746" y="2857841"/>
                <a:ext cx="510000" cy="8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cxnSp>
            <p:nvCxnSpPr>
              <p:cNvPr id="134" name="Google Shape;134;p15"/>
              <p:cNvCxnSpPr>
                <a:stCxn id="131" idx="3"/>
              </p:cNvCxnSpPr>
              <p:nvPr/>
            </p:nvCxnSpPr>
            <p:spPr>
              <a:xfrm>
                <a:off x="5920963" y="2866526"/>
                <a:ext cx="630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</p:grpSp>
      </p:grpSp>
      <p:sp>
        <p:nvSpPr>
          <p:cNvPr id="135" name="Google Shape;135;p15"/>
          <p:cNvSpPr/>
          <p:nvPr/>
        </p:nvSpPr>
        <p:spPr>
          <a:xfrm>
            <a:off x="7490704" y="2573040"/>
            <a:ext cx="1607726" cy="118761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7501720" y="2256038"/>
            <a:ext cx="1607727" cy="30777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ML Engine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9863979" y="2302485"/>
            <a:ext cx="1733360" cy="30777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UI | Visualization</a:t>
            </a:r>
            <a:endParaRPr/>
          </a:p>
        </p:txBody>
      </p:sp>
      <p:sp>
        <p:nvSpPr>
          <p:cNvPr id="138" name="Google Shape;138;p15"/>
          <p:cNvSpPr txBox="1"/>
          <p:nvPr/>
        </p:nvSpPr>
        <p:spPr>
          <a:xfrm>
            <a:off x="5239786" y="2335940"/>
            <a:ext cx="1800760" cy="30777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Data Store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8104585" y="5206257"/>
            <a:ext cx="1366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BUILD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Models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368990" y="5725969"/>
            <a:ext cx="2736725" cy="100232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Build real time Machine Learning Models based on characteristics or criteria for client access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9856792" y="458969"/>
            <a:ext cx="1366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COMMUNICATE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9377290" y="1014840"/>
            <a:ext cx="2158953" cy="100232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8575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Access the results on a lightweight browser</a:t>
            </a: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743995" y="2218708"/>
            <a:ext cx="3517849" cy="307777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DATA SOURCE - Extract | Transform | Load</a:t>
            </a:r>
            <a:endParaRPr/>
          </a:p>
        </p:txBody>
      </p:sp>
      <p:pic>
        <p:nvPicPr>
          <p:cNvPr id="144" name="Google Shape;144;p15" descr="Badg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382" y="749687"/>
            <a:ext cx="582802" cy="5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 descr="Badge 1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785" y="722732"/>
            <a:ext cx="582802" cy="5537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5"/>
          <p:cNvGrpSpPr/>
          <p:nvPr/>
        </p:nvGrpSpPr>
        <p:grpSpPr>
          <a:xfrm>
            <a:off x="4379045" y="5167771"/>
            <a:ext cx="2410208" cy="1522995"/>
            <a:chOff x="652231" y="5042792"/>
            <a:chExt cx="2410208" cy="1522995"/>
          </a:xfrm>
        </p:grpSpPr>
        <p:sp>
          <p:nvSpPr>
            <p:cNvPr id="147" name="Google Shape;147;p15"/>
            <p:cNvSpPr/>
            <p:nvPr/>
          </p:nvSpPr>
          <p:spPr>
            <a:xfrm>
              <a:off x="652231" y="5563464"/>
              <a:ext cx="2410208" cy="1002323"/>
            </a:xfrm>
            <a:prstGeom prst="roundRect">
              <a:avLst>
                <a:gd name="adj" fmla="val 16667"/>
              </a:avLst>
            </a:prstGeom>
            <a:solidFill>
              <a:srgbClr val="D8E2F3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Cleaning the data using Pandas Dataframe.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Preparing the data in AWS S3 bucket</a:t>
              </a: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>
              <a:off x="1103186" y="5042792"/>
              <a:ext cx="15560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CLEAN &amp; PREPARE the Data</a:t>
              </a:r>
              <a:endParaRPr/>
            </a:p>
          </p:txBody>
        </p:sp>
      </p:grpSp>
      <p:grpSp>
        <p:nvGrpSpPr>
          <p:cNvPr id="149" name="Google Shape;149;p15"/>
          <p:cNvGrpSpPr/>
          <p:nvPr/>
        </p:nvGrpSpPr>
        <p:grpSpPr>
          <a:xfrm>
            <a:off x="828234" y="5160592"/>
            <a:ext cx="3951140" cy="1535892"/>
            <a:chOff x="3928856" y="5061644"/>
            <a:chExt cx="3951140" cy="1535892"/>
          </a:xfrm>
        </p:grpSpPr>
        <p:sp>
          <p:nvSpPr>
            <p:cNvPr id="150" name="Google Shape;150;p15"/>
            <p:cNvSpPr txBox="1"/>
            <p:nvPr/>
          </p:nvSpPr>
          <p:spPr>
            <a:xfrm>
              <a:off x="4674147" y="5061644"/>
              <a:ext cx="12573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EXPLORE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the Data</a:t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928856" y="5595213"/>
              <a:ext cx="2545907" cy="1002323"/>
            </a:xfrm>
            <a:prstGeom prst="roundRect">
              <a:avLst>
                <a:gd name="adj" fmla="val 16667"/>
              </a:avLst>
            </a:prstGeom>
            <a:solidFill>
              <a:srgbClr val="D8E2F3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Looking for patterns of Power Outages and correlating with Storm Events across counties in USA.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7030A0"/>
                  </a:solidFill>
                  <a:latin typeface="Calibri"/>
                  <a:ea typeface="Calibri"/>
                  <a:cs typeface="Calibri"/>
                  <a:sym typeface="Calibri"/>
                </a:rPr>
                <a:t>Fine tuning the size of the data</a:t>
              </a:r>
              <a:endParaRPr/>
            </a:p>
          </p:txBody>
        </p:sp>
        <p:pic>
          <p:nvPicPr>
            <p:cNvPr id="152" name="Google Shape;152;p15" descr="Badge 4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94283" y="5149693"/>
              <a:ext cx="685713" cy="685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15" descr="Badge 5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13230" y="5281082"/>
            <a:ext cx="623354" cy="62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 descr="Badge 6 with solid fill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27382" y="723423"/>
            <a:ext cx="686478" cy="686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/>
        </p:nvSpPr>
        <p:spPr>
          <a:xfrm>
            <a:off x="3786207" y="2608033"/>
            <a:ext cx="10782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EAGLE-I</a:t>
            </a:r>
            <a:endParaRPr sz="1400" b="1" i="0" u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Energy Outage</a:t>
            </a:r>
            <a:endParaRPr sz="10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811867" y="3176648"/>
            <a:ext cx="10782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sng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NCEI</a:t>
            </a:r>
            <a:endParaRPr sz="1400" b="1" i="0" u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Storm Events</a:t>
            </a:r>
            <a:endParaRPr sz="10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5" descr="Badge 3 with solid fill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6629" y="5197839"/>
            <a:ext cx="697346" cy="69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Knoldus Blogs ...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83914" y="2656922"/>
            <a:ext cx="654105" cy="5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Data Transformation in PySpark: A ...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49372" y="3479048"/>
            <a:ext cx="509026" cy="26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Python Pandas DataFram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7983" y="2798959"/>
            <a:ext cx="1140952" cy="664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5"/>
          <p:cNvGrpSpPr/>
          <p:nvPr/>
        </p:nvGrpSpPr>
        <p:grpSpPr>
          <a:xfrm>
            <a:off x="5239785" y="2642275"/>
            <a:ext cx="1798979" cy="2211394"/>
            <a:chOff x="7124981" y="3637017"/>
            <a:chExt cx="1798979" cy="2321609"/>
          </a:xfrm>
        </p:grpSpPr>
        <p:sp>
          <p:nvSpPr>
            <p:cNvPr id="161" name="Google Shape;161;p15"/>
            <p:cNvSpPr/>
            <p:nvPr/>
          </p:nvSpPr>
          <p:spPr>
            <a:xfrm>
              <a:off x="7124981" y="3637017"/>
              <a:ext cx="1798979" cy="2321609"/>
            </a:xfrm>
            <a:prstGeom prst="rect">
              <a:avLst/>
            </a:prstGeom>
            <a:solidFill>
              <a:srgbClr val="FFF2CC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15"/>
            <p:cNvGrpSpPr/>
            <p:nvPr/>
          </p:nvGrpSpPr>
          <p:grpSpPr>
            <a:xfrm>
              <a:off x="7244563" y="3831419"/>
              <a:ext cx="1556042" cy="957419"/>
              <a:chOff x="5182350" y="2592831"/>
              <a:chExt cx="1556042" cy="957419"/>
            </a:xfrm>
          </p:grpSpPr>
          <p:sp>
            <p:nvSpPr>
              <p:cNvPr id="163" name="Google Shape;163;p15"/>
              <p:cNvSpPr/>
              <p:nvPr/>
            </p:nvSpPr>
            <p:spPr>
              <a:xfrm>
                <a:off x="5182350" y="2592831"/>
                <a:ext cx="1556042" cy="957419"/>
              </a:xfrm>
              <a:prstGeom prst="rect">
                <a:avLst/>
              </a:prstGeom>
              <a:solidFill>
                <a:srgbClr val="F2F2F2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4" name="Google Shape;164;p15" descr="Amazon S3 Buckets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415743" y="2753791"/>
                <a:ext cx="1037838" cy="6804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15"/>
            <p:cNvGrpSpPr/>
            <p:nvPr/>
          </p:nvGrpSpPr>
          <p:grpSpPr>
            <a:xfrm>
              <a:off x="7238968" y="4928951"/>
              <a:ext cx="1547109" cy="801032"/>
              <a:chOff x="7045746" y="2044582"/>
              <a:chExt cx="1556042" cy="1002323"/>
            </a:xfrm>
          </p:grpSpPr>
          <p:sp>
            <p:nvSpPr>
              <p:cNvPr id="166" name="Google Shape;166;p15"/>
              <p:cNvSpPr/>
              <p:nvPr/>
            </p:nvSpPr>
            <p:spPr>
              <a:xfrm>
                <a:off x="7045746" y="2044582"/>
                <a:ext cx="1556042" cy="1002323"/>
              </a:xfrm>
              <a:prstGeom prst="rect">
                <a:avLst/>
              </a:prstGeom>
              <a:solidFill>
                <a:srgbClr val="F2F2F2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67" name="Google Shape;167;p15" descr="Changing AWS RDS PostreSQL database ...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256490" y="2095283"/>
                <a:ext cx="1081669" cy="8297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68" name="Google Shape;168;p15"/>
          <p:cNvCxnSpPr>
            <a:stCxn id="129" idx="2"/>
            <a:endCxn id="163" idx="1"/>
          </p:cNvCxnSpPr>
          <p:nvPr/>
        </p:nvCxnSpPr>
        <p:spPr>
          <a:xfrm rot="-5400000">
            <a:off x="3879405" y="2234242"/>
            <a:ext cx="430800" cy="2529300"/>
          </a:xfrm>
          <a:prstGeom prst="bentConnector4">
            <a:avLst>
              <a:gd name="adj1" fmla="val -53064"/>
              <a:gd name="adj2" fmla="val 94190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69" name="Google Shape;169;p15"/>
          <p:cNvCxnSpPr>
            <a:stCxn id="129" idx="1"/>
            <a:endCxn id="166" idx="1"/>
          </p:cNvCxnSpPr>
          <p:nvPr/>
        </p:nvCxnSpPr>
        <p:spPr>
          <a:xfrm>
            <a:off x="594661" y="3120487"/>
            <a:ext cx="4759200" cy="1134000"/>
          </a:xfrm>
          <a:prstGeom prst="bentConnector3">
            <a:avLst>
              <a:gd name="adj1" fmla="val -2919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70" name="Google Shape;170;p15"/>
          <p:cNvCxnSpPr>
            <a:stCxn id="163" idx="3"/>
            <a:endCxn id="135" idx="1"/>
          </p:cNvCxnSpPr>
          <p:nvPr/>
        </p:nvCxnSpPr>
        <p:spPr>
          <a:xfrm rot="10800000" flipH="1">
            <a:off x="6915409" y="3166732"/>
            <a:ext cx="575400" cy="116700"/>
          </a:xfrm>
          <a:prstGeom prst="bentConnector3">
            <a:avLst>
              <a:gd name="adj1" fmla="val 49991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171" name="Google Shape;171;p15"/>
          <p:cNvGrpSpPr/>
          <p:nvPr/>
        </p:nvGrpSpPr>
        <p:grpSpPr>
          <a:xfrm>
            <a:off x="9838933" y="2608595"/>
            <a:ext cx="1798979" cy="2211394"/>
            <a:chOff x="7814681" y="3131787"/>
            <a:chExt cx="1798979" cy="2211394"/>
          </a:xfrm>
        </p:grpSpPr>
        <p:sp>
          <p:nvSpPr>
            <p:cNvPr id="172" name="Google Shape;172;p15"/>
            <p:cNvSpPr/>
            <p:nvPr/>
          </p:nvSpPr>
          <p:spPr>
            <a:xfrm>
              <a:off x="7814681" y="3131787"/>
              <a:ext cx="1798979" cy="2211394"/>
            </a:xfrm>
            <a:prstGeom prst="rect">
              <a:avLst/>
            </a:prstGeom>
            <a:solidFill>
              <a:srgbClr val="FFF2CC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" name="Google Shape;173;p15"/>
            <p:cNvGrpSpPr/>
            <p:nvPr/>
          </p:nvGrpSpPr>
          <p:grpSpPr>
            <a:xfrm>
              <a:off x="8101709" y="3301353"/>
              <a:ext cx="1254336" cy="847320"/>
              <a:chOff x="9180475" y="4345652"/>
              <a:chExt cx="1556042" cy="1071134"/>
            </a:xfrm>
          </p:grpSpPr>
          <p:sp>
            <p:nvSpPr>
              <p:cNvPr id="174" name="Google Shape;174;p15"/>
              <p:cNvSpPr/>
              <p:nvPr/>
            </p:nvSpPr>
            <p:spPr>
              <a:xfrm>
                <a:off x="9180475" y="4345652"/>
                <a:ext cx="1556042" cy="1071134"/>
              </a:xfrm>
              <a:prstGeom prst="rect">
                <a:avLst/>
              </a:prstGeom>
              <a:solidFill>
                <a:srgbClr val="F2F2F2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5" name="Google Shape;175;p15" descr="Customer review with solid fill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9550624" y="4424019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" name="Google Shape;176;p15"/>
            <p:cNvGrpSpPr/>
            <p:nvPr/>
          </p:nvGrpSpPr>
          <p:grpSpPr>
            <a:xfrm>
              <a:off x="8067403" y="4263362"/>
              <a:ext cx="1288641" cy="934477"/>
              <a:chOff x="8279029" y="3845095"/>
              <a:chExt cx="1552215" cy="1187611"/>
            </a:xfrm>
          </p:grpSpPr>
          <p:sp>
            <p:nvSpPr>
              <p:cNvPr id="177" name="Google Shape;177;p15"/>
              <p:cNvSpPr/>
              <p:nvPr/>
            </p:nvSpPr>
            <p:spPr>
              <a:xfrm>
                <a:off x="8279029" y="3845095"/>
                <a:ext cx="1552215" cy="1187611"/>
              </a:xfrm>
              <a:prstGeom prst="rect">
                <a:avLst/>
              </a:prstGeom>
              <a:solidFill>
                <a:srgbClr val="F2F2F2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8" name="Google Shape;178;p15" descr="What is Power BI? - Beginner's Guide to ...">
                <a:hlinkClick r:id="rId18"/>
              </p:cNvPr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8435597" y="4009212"/>
                <a:ext cx="1278263" cy="8830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79" name="Google Shape;179;p15"/>
          <p:cNvCxnSpPr>
            <a:stCxn id="135" idx="3"/>
            <a:endCxn id="174" idx="1"/>
          </p:cNvCxnSpPr>
          <p:nvPr/>
        </p:nvCxnSpPr>
        <p:spPr>
          <a:xfrm>
            <a:off x="9098430" y="3166846"/>
            <a:ext cx="1027500" cy="35100"/>
          </a:xfrm>
          <a:prstGeom prst="bentConnector3">
            <a:avLst>
              <a:gd name="adj1" fmla="val 50002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0" name="Google Shape;180;p15"/>
          <p:cNvCxnSpPr>
            <a:stCxn id="166" idx="3"/>
            <a:endCxn id="177" idx="1"/>
          </p:cNvCxnSpPr>
          <p:nvPr/>
        </p:nvCxnSpPr>
        <p:spPr>
          <a:xfrm rot="10800000" flipH="1">
            <a:off x="6900881" y="4207278"/>
            <a:ext cx="3190800" cy="47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" name="Google Shape;133;p15" descr="Python Pandas DataFrame">
            <a:extLst>
              <a:ext uri="{FF2B5EF4-FFF2-40B4-BE49-F238E27FC236}">
                <a16:creationId xmlns:a16="http://schemas.microsoft.com/office/drawing/2014/main" id="{9A0533D0-10B6-742C-ACC1-390D7857862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23724" y="3270241"/>
            <a:ext cx="575400" cy="37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cikit learn logo small">
            <a:extLst>
              <a:ext uri="{FF2B5EF4-FFF2-40B4-BE49-F238E27FC236}">
                <a16:creationId xmlns:a16="http://schemas.microsoft.com/office/drawing/2014/main" id="{9FCB426B-B5FB-83DA-307F-A0FED1AD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20" y="3064553"/>
            <a:ext cx="788846" cy="42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72118" y="0"/>
            <a:ext cx="179576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351694" y="87487"/>
            <a:ext cx="11840305" cy="36864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End to End Data Pipeline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54" y="942392"/>
            <a:ext cx="7094524" cy="359885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>
          <a:xfrm>
            <a:off x="653176" y="685800"/>
            <a:ext cx="3750873" cy="5901612"/>
          </a:xfrm>
        </p:spPr>
        <p:txBody>
          <a:bodyPr/>
          <a:lstStyle/>
          <a:p>
            <a:pPr marL="571500" indent="-342900">
              <a:buFont typeface="+mj-lt"/>
              <a:buAutoNum type="arabicPeriod"/>
            </a:pPr>
            <a:r>
              <a:rPr lang="en-US" dirty="0"/>
              <a:t>Raw Data Sources are ingested into AWS S3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ETL Process with the data in S3 to produce final output and used an ML model to produce training results based on Storm outage and Event Datasets.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We then added the completed dataset to the </a:t>
            </a:r>
            <a:r>
              <a:rPr lang="en-US" dirty="0" err="1"/>
              <a:t>Postgres</a:t>
            </a:r>
            <a:r>
              <a:rPr lang="en-US" dirty="0"/>
              <a:t> RDS database updating the data to the “</a:t>
            </a:r>
            <a:r>
              <a:rPr lang="en-US" dirty="0" err="1"/>
              <a:t>StormEvents</a:t>
            </a:r>
            <a:r>
              <a:rPr lang="en-US" dirty="0"/>
              <a:t>” Schema and producing the “</a:t>
            </a:r>
            <a:r>
              <a:rPr lang="en-US" dirty="0" err="1"/>
              <a:t>Storm_Outages</a:t>
            </a:r>
            <a:r>
              <a:rPr lang="en-US" dirty="0"/>
              <a:t>” dataset.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Power BI Desktop connects to the RDS Database via ODBC connection to pull the dataset from the database to build reports.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/>
              <a:t>Report is published into Power BI Service and connection is established via Power BI Data Gateway.</a:t>
            </a:r>
          </a:p>
        </p:txBody>
      </p:sp>
    </p:spTree>
    <p:extLst>
      <p:ext uri="{BB962C8B-B14F-4D97-AF65-F5344CB8AC3E}">
        <p14:creationId xmlns:p14="http://schemas.microsoft.com/office/powerpoint/2010/main" val="33025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/>
          <p:nvPr/>
        </p:nvSpPr>
        <p:spPr>
          <a:xfrm>
            <a:off x="471056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471054" y="220444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OBSTACLES | SOLUTIONS</a:t>
            </a:r>
            <a:endParaRPr/>
          </a:p>
        </p:txBody>
      </p:sp>
      <p:pic>
        <p:nvPicPr>
          <p:cNvPr id="187" name="Google Shape;187;p16" descr="Basketball ball icon team sport league symb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689" y="4039617"/>
            <a:ext cx="265574" cy="2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 descr="Basketball ball icon team sport league symb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708" y="1402635"/>
            <a:ext cx="265574" cy="265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16"/>
          <p:cNvGraphicFramePr/>
          <p:nvPr>
            <p:extLst>
              <p:ext uri="{D42A27DB-BD31-4B8C-83A1-F6EECF244321}">
                <p14:modId xmlns:p14="http://schemas.microsoft.com/office/powerpoint/2010/main" val="865294156"/>
              </p:ext>
            </p:extLst>
          </p:nvPr>
        </p:nvGraphicFramePr>
        <p:xfrm>
          <a:off x="1094384" y="803333"/>
          <a:ext cx="10963800" cy="5054610"/>
        </p:xfrm>
        <a:graphic>
          <a:graphicData uri="http://schemas.openxmlformats.org/drawingml/2006/table">
            <a:tbl>
              <a:tblPr firstRow="1" bandRow="1">
                <a:noFill/>
                <a:tableStyleId>{E2AC0A4B-C344-48DC-ADA8-18B583CB1729}</a:tableStyleId>
              </a:tblPr>
              <a:tblGrid>
                <a:gridCol w="173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CHALLENGES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SOLUTION/WORKAROUND</a:t>
                      </a:r>
                      <a:endParaRPr/>
                    </a:p>
                  </a:txBody>
                  <a:tcPr marL="91450" marR="91450" marT="45725" marB="45725"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21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SOURCE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Identify the websites to get the Power Outage and Storm Data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volumes of data available both for Power Outage and Storm Data for United States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8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Difficulties building relationships without robust documentation and data definitions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Narrowed the range to just one year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87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 MODEL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Running the logical regression model on a local machine crashed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Leveraged Google Colab to run the models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Added disk and memory monitor on the notebook to track the machine health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Further sampled and prepped data to run on a PC without negative impact to model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 SECURITY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Establishing connectivity from Python to PostgreSQL hosted in AWS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Applied parameterized role to override the default role allowing connection into the database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body" idx="2"/>
          </p:nvPr>
        </p:nvSpPr>
        <p:spPr>
          <a:xfrm>
            <a:off x="916075" y="1825043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-35570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4214" dirty="0"/>
              <a:t>Power Outage &amp; Storm Event was manually uploaded to S3 buckets</a:t>
            </a:r>
            <a:endParaRPr sz="4214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214" dirty="0"/>
          </a:p>
          <a:p>
            <a:pPr marL="457200" lvl="0" indent="-35570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4214" dirty="0"/>
              <a:t>Connected to S3 buckets using BOTO3 library in python</a:t>
            </a:r>
            <a:endParaRPr sz="4214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4214" dirty="0"/>
          </a:p>
          <a:p>
            <a:pPr marL="457200" lvl="0" indent="-35570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4214" dirty="0"/>
              <a:t>Cleaned data by removing unnecessary fields, padding county </a:t>
            </a:r>
            <a:r>
              <a:rPr lang="en-US" sz="4214" dirty="0" err="1"/>
              <a:t>fips</a:t>
            </a:r>
            <a:r>
              <a:rPr lang="en-US" sz="4214"/>
              <a:t> field , and changing various data types</a:t>
            </a:r>
            <a:endParaRPr sz="4214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11" name="Google Shape;211;p19"/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PostgreSQL AWS RDS  – ETL Process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62055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4195174"/>
            <a:ext cx="6223201" cy="1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651" y="936601"/>
            <a:ext cx="3463276" cy="30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686225" y="1548675"/>
            <a:ext cx="4548600" cy="4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/>
              <a:t>Unique FIPS code was created for both data sets</a:t>
            </a:r>
            <a:endParaRPr sz="9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/>
              <a:t>Concatenation of STATEFIPS + COUNTYFIPS + YEARMONTH</a:t>
            </a:r>
            <a:endParaRPr sz="9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/>
              <a:t>Merged data sets on custom FIPS code in to new data frame. </a:t>
            </a:r>
            <a:endParaRPr sz="96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/>
              <a:t>Export dataframe into csv and send to S3 bucket for ML analysis in colab</a:t>
            </a:r>
            <a:endParaRPr sz="9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ETL Process - Continued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475" y="1943625"/>
            <a:ext cx="6480999" cy="12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36" y="4276800"/>
            <a:ext cx="5835429" cy="16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D65265-C641-72BB-C65B-DBCD9B1E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80" y="914400"/>
            <a:ext cx="6856554" cy="4147967"/>
          </a:xfrm>
          <a:prstGeom prst="rect">
            <a:avLst/>
          </a:prstGeom>
        </p:spPr>
      </p:pic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556685" y="1076391"/>
            <a:ext cx="4548600" cy="4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 dirty="0"/>
              <a:t>Convert categorical data to weighted quantitative representation, convert location to FIPS numerical coded value, trim non-numeric data for models.</a:t>
            </a: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endParaRPr lang="en-US" sz="9600" dirty="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 dirty="0"/>
              <a:t>Sample DF of 25% data to help CPU, remove poor outage numbers of 1 customer out.</a:t>
            </a:r>
            <a:endParaRPr sz="9600" dirty="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 dirty="0"/>
              <a:t>Logistic regression performed to determine “Storm Event” by calculating a threshold of &lt;500 </a:t>
            </a:r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endParaRPr lang="en-US" sz="9600" dirty="0"/>
          </a:p>
          <a:p>
            <a:pPr marL="2286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 dirty="0"/>
              <a:t>Linear regression performed on # of customers out dependent on all other numeric variables.</a:t>
            </a:r>
            <a:endParaRPr sz="9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20"/>
          <p:cNvSpPr/>
          <p:nvPr/>
        </p:nvSpPr>
        <p:spPr>
          <a:xfrm>
            <a:off x="177733" y="0"/>
            <a:ext cx="267854" cy="6858000"/>
          </a:xfrm>
          <a:prstGeom prst="rect">
            <a:avLst/>
          </a:prstGeom>
          <a:solidFill>
            <a:srgbClr val="1F3864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35527" y="221058"/>
            <a:ext cx="11720945" cy="472284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Learning – Logistic and Linear Regression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89AC5-6093-8C11-9513-4259134C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380" y="2969295"/>
            <a:ext cx="6865620" cy="38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3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740</Words>
  <Application>Microsoft Office PowerPoint</Application>
  <PresentationFormat>Widescreen</PresentationFormat>
  <Paragraphs>122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Arial</vt:lpstr>
      <vt:lpstr>Open Sans</vt:lpstr>
      <vt:lpstr>Lato</vt:lpstr>
      <vt:lpstr>Roboto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Lawrence</dc:creator>
  <cp:lastModifiedBy>Bryan Serino</cp:lastModifiedBy>
  <cp:revision>8</cp:revision>
  <dcterms:modified xsi:type="dcterms:W3CDTF">2024-06-27T20:57:00Z</dcterms:modified>
</cp:coreProperties>
</file>